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1"/>
    <p:sldId id="265" r:id="rId12"/>
    <p:sldId id="266" r:id="rId13"/>
    <p:sldId id="268" r:id="rId14"/>
    <p:sldId id="267" r:id="rId15"/>
    <p:sldId id="281" r:id="rId16"/>
    <p:sldId id="277" r:id="rId17"/>
    <p:sldId id="279" r:id="rId18"/>
    <p:sldId id="280" r:id="rId19"/>
    <p:sldId id="321" r:id="rId20"/>
    <p:sldId id="322" r:id="rId21"/>
    <p:sldId id="271" r:id="rId22"/>
    <p:sldId id="291" r:id="rId23"/>
    <p:sldId id="272" r:id="rId24"/>
    <p:sldId id="290" r:id="rId25"/>
    <p:sldId id="273" r:id="rId26"/>
    <p:sldId id="274" r:id="rId27"/>
    <p:sldId id="275" r:id="rId28"/>
    <p:sldId id="288" r:id="rId29"/>
    <p:sldId id="292" r:id="rId30"/>
    <p:sldId id="293" r:id="rId31"/>
    <p:sldId id="276" r:id="rId32"/>
    <p:sldId id="282" r:id="rId33"/>
    <p:sldId id="283" r:id="rId34"/>
    <p:sldId id="284" r:id="rId35"/>
    <p:sldId id="285" r:id="rId36"/>
    <p:sldId id="287" r:id="rId37"/>
    <p:sldId id="309" r:id="rId38"/>
    <p:sldId id="314" r:id="rId39"/>
    <p:sldId id="286" r:id="rId40"/>
    <p:sldId id="289" r:id="rId41"/>
    <p:sldId id="310" r:id="rId42"/>
    <p:sldId id="311" r:id="rId43"/>
    <p:sldId id="257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第一篇</a:t>
            </a:r>
            <a:r>
              <a:rPr lang="en-US" altLang="zh-CN"/>
              <a:t>gan</a:t>
            </a:r>
            <a:r>
              <a:rPr lang="zh-CN" altLang="en-US"/>
              <a:t>是</a:t>
            </a:r>
            <a:r>
              <a:rPr lang="en-US" altLang="zh-CN"/>
              <a:t>2014</a:t>
            </a:r>
            <a:r>
              <a:rPr lang="zh-CN" altLang="en-US"/>
              <a:t>年提出来的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G是一个生成图片的网络，它接收一个随机的噪声z，通过这个噪声生成图片，记做G(z)。</a:t>
            </a:r>
            <a:endParaRPr lang="zh-CN" altLang="en-US"/>
          </a:p>
          <a:p>
            <a:r>
              <a:rPr lang="zh-CN" altLang="en-US"/>
              <a:t>D是一个判别网络，判别一张图片是不是“真实的”。它的输入参数是x，x代表一张图片，输出D（x）代表x为真实图片的概率，如果为1，就代表100%是真实的图片，而输出为0，就代表不可能是真实的图片。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另外</a:t>
            </a:r>
            <a:r>
              <a:rPr lang="en-US" altLang="zh-CN"/>
              <a:t>Random noise</a:t>
            </a:r>
            <a:r>
              <a:rPr lang="zh-CN" altLang="en-US"/>
              <a:t>也可以是真实的图片，一类图片的分布通过学习，学习出另一类图片的概率分布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简要讲一下</a:t>
            </a:r>
            <a:r>
              <a:rPr lang="en-US" altLang="zh-CN"/>
              <a:t>dc-gan</a:t>
            </a:r>
            <a:r>
              <a:rPr lang="zh-CN" altLang="en-US"/>
              <a:t>（卷积</a:t>
            </a:r>
            <a:r>
              <a:rPr lang="en-US" altLang="zh-CN"/>
              <a:t>gan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当发生器(G)和鉴别器(D)的分辨率加倍时，我们平滑地淡入新层。此示例说明了从16 × 16图像(a)到32 × 32图像(c)的过渡。在转换(b)期间，我们将在较高分辨率下工作的层视为残差块，其权重α从0到1线性增加。这里2倍和0.5倍分别是指使用最近邻滤波和平均汇集将图像分辨率加倍和减半。toRGB表示将特征向量投影到RGB颜色的图层，fromRGB则相反；两者都使用1 × 1卷积。在训练鉴别器时，我们输入缩小的真实图像，以匹配网络的当前分辨率。在分辨率转换期间，我们在真实图像的两个分辨率之间进行插值，类似于发生器输出如何组合两个分辨率。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fromRGB: 32*32*3 → 32*32*c</a:t>
            </a:r>
            <a:r>
              <a:rPr lang="zh-CN" altLang="en-US"/>
              <a:t>，靠下的那个把</a:t>
            </a:r>
            <a:r>
              <a:rPr lang="en-US" altLang="zh-CN"/>
              <a:t>32</a:t>
            </a:r>
            <a:r>
              <a:rPr lang="zh-CN" altLang="en-US"/>
              <a:t>换成</a:t>
            </a:r>
            <a:r>
              <a:rPr lang="en-US" altLang="zh-CN"/>
              <a:t>16</a:t>
            </a:r>
            <a:endParaRPr lang="en-US" altLang="zh-CN"/>
          </a:p>
          <a:p>
            <a:r>
              <a:rPr lang="en-US" altLang="zh-CN"/>
              <a:t>toRGB: 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progan</a:t>
            </a:r>
            <a:r>
              <a:rPr lang="zh-CN" altLang="en-US"/>
              <a:t>一个缺陷：特征纠缠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是一个非常重要的过程，因为使用输入向量来控制视觉特征的能力是非常有限的，因为它必须遵循训练数据的概率密度。例如，如果黑头发的人的图像在数据集中更常见，那么更多的输入值将会被映射到该特征上。因此，该模型无法将部分输入（向量中的元素）映射到特征上，这一现象被称为特征纠缠。然而，通过使用另一个神经网络，该模型可以生成一个不必遵循训练数据分布的向量，并且可以减少特征之间的相关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特征纠缠：改变一个输入向量的值，进而同时改变图像的多个特征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这样能在一定程度上缓解特征纠缠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不稳定性的原因：当真实和虚假分布的支持没有足够的重叠时，从</a:t>
            </a:r>
            <a:r>
              <a:rPr lang="en-US" altLang="zh-CN"/>
              <a:t>D</a:t>
            </a:r>
            <a:r>
              <a:rPr lang="zh-CN" altLang="en-US"/>
              <a:t>传递到</a:t>
            </a:r>
            <a:r>
              <a:rPr lang="en-US" altLang="zh-CN"/>
              <a:t>G</a:t>
            </a:r>
            <a:r>
              <a:rPr lang="zh-CN" altLang="en-US"/>
              <a:t>的梯度变得没有信息</a:t>
            </a:r>
            <a:endParaRPr lang="zh-CN" altLang="en-US"/>
          </a:p>
          <a:p>
            <a:r>
              <a:rPr lang="zh-CN" altLang="en-US"/>
              <a:t>https://zhuanlan.zhihu.com/p/113401554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多尺度梯度的含义：</a:t>
            </a:r>
            <a:r>
              <a:rPr lang="en-US" altLang="zh-CN"/>
              <a:t>DIS</a:t>
            </a:r>
            <a:r>
              <a:rPr lang="zh-CN" altLang="en-US"/>
              <a:t>对</a:t>
            </a:r>
            <a:r>
              <a:rPr lang="en-US" altLang="zh-CN"/>
              <a:t>d(k)</a:t>
            </a:r>
            <a:r>
              <a:rPr lang="zh-CN" altLang="en-US"/>
              <a:t>进行求导的时候，各个</a:t>
            </a:r>
            <a:r>
              <a:rPr lang="en-US" altLang="zh-CN"/>
              <a:t>o</a:t>
            </a:r>
            <a:r>
              <a:rPr lang="zh-CN" altLang="en-US"/>
              <a:t>，以及</a:t>
            </a:r>
            <a:r>
              <a:rPr lang="en-US" altLang="zh-CN"/>
              <a:t>y'</a:t>
            </a:r>
            <a:r>
              <a:rPr lang="zh-CN" altLang="en-US"/>
              <a:t>都会对</a:t>
            </a:r>
            <a:r>
              <a:rPr lang="en-US" altLang="zh-CN"/>
              <a:t>d(k)</a:t>
            </a:r>
            <a:r>
              <a:rPr lang="zh-CN" altLang="en-US"/>
              <a:t>（某一层神经元）产生影响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公式的理解：首先画</a:t>
            </a:r>
            <a:r>
              <a:rPr lang="en-US" altLang="zh-CN"/>
              <a:t>log(x), log(1-x)</a:t>
            </a:r>
            <a:r>
              <a:rPr lang="zh-CN" altLang="en-US"/>
              <a:t>两个函数</a:t>
            </a:r>
            <a:endParaRPr lang="en-US" altLang="zh-CN"/>
          </a:p>
          <a:p>
            <a:r>
              <a:rPr lang="en-US" altLang="zh-CN"/>
              <a:t>max D</a:t>
            </a:r>
            <a:r>
              <a:rPr lang="zh-CN" altLang="en-US"/>
              <a:t>，对于</a:t>
            </a:r>
            <a:r>
              <a:rPr lang="en-US" altLang="zh-CN"/>
              <a:t>D</a:t>
            </a:r>
            <a:r>
              <a:rPr lang="zh-CN" altLang="en-US"/>
              <a:t>来说，真的图片接近于</a:t>
            </a:r>
            <a:r>
              <a:rPr lang="en-US" altLang="zh-CN"/>
              <a:t>1</a:t>
            </a:r>
            <a:r>
              <a:rPr lang="zh-CN" altLang="en-US"/>
              <a:t>，假的图片接近于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log</a:t>
            </a:r>
            <a:r>
              <a:rPr lang="zh-CN" altLang="en-US"/>
              <a:t>函数接近于</a:t>
            </a:r>
            <a:r>
              <a:rPr lang="en-US" altLang="zh-CN"/>
              <a:t>0</a:t>
            </a:r>
            <a:r>
              <a:rPr lang="zh-CN" altLang="en-US"/>
              <a:t>，达到</a:t>
            </a:r>
            <a:r>
              <a:rPr lang="en-US" altLang="zh-CN"/>
              <a:t>max</a:t>
            </a:r>
            <a:endParaRPr lang="en-US" altLang="zh-CN"/>
          </a:p>
          <a:p>
            <a:r>
              <a:rPr lang="en-US" altLang="zh-CN"/>
              <a:t>min G</a:t>
            </a:r>
            <a:r>
              <a:rPr lang="zh-CN" altLang="en-US"/>
              <a:t>，对于</a:t>
            </a:r>
            <a:r>
              <a:rPr lang="en-US" altLang="zh-CN"/>
              <a:t>G</a:t>
            </a:r>
            <a:r>
              <a:rPr lang="zh-CN" altLang="en-US"/>
              <a:t>来说，生成的图片的概率接近于</a:t>
            </a:r>
            <a:r>
              <a:rPr lang="en-US" altLang="zh-CN"/>
              <a:t>1</a:t>
            </a:r>
            <a:r>
              <a:rPr lang="zh-CN" altLang="en-US"/>
              <a:t>，让</a:t>
            </a:r>
            <a:r>
              <a:rPr lang="en-US" altLang="zh-CN"/>
              <a:t>log(1-D(G(Z)))</a:t>
            </a:r>
            <a:r>
              <a:rPr lang="zh-CN" altLang="en-US"/>
              <a:t>取值尽可能地小</a:t>
            </a:r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D</a:t>
            </a:r>
            <a:r>
              <a:rPr lang="zh-CN" altLang="en-US"/>
              <a:t>、</a:t>
            </a:r>
            <a:r>
              <a:rPr lang="en-US" altLang="zh-CN"/>
              <a:t>G</a:t>
            </a:r>
            <a:r>
              <a:rPr lang="zh-CN" altLang="en-US"/>
              <a:t>，其实也是一个博弈的过程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D(x)表示D网络判断真实图片是否真实的概率（因为x就是真实的，所以对于D来说，这个值越接近1越好）。而D(G(z))是D网络判断G生成的图片的是否真实的概率。</a:t>
            </a:r>
            <a:endParaRPr lang="zh-CN" altLang="en-US"/>
          </a:p>
          <a:p>
            <a:r>
              <a:rPr lang="zh-CN" altLang="en-US"/>
              <a:t>G的目的：上面提到过，D(G(z))是D网络判断G生成的图片是否真实的概率，G应该希望自己生成的图片“越接近真实越好”。也就是说，G希望D(G(z))尽可能得大，这时V(D, G)会变小。因此我们看到式子的最前面的记号是min_G。</a:t>
            </a:r>
            <a:endParaRPr lang="zh-CN" altLang="en-US"/>
          </a:p>
          <a:p>
            <a:r>
              <a:rPr lang="zh-CN" altLang="en-US"/>
              <a:t>D的目的：D的能力越强，D(x)应该越大，D(G(x))应该越小。这时V(D,G)会变大。因此式子对于D来说是求最大(max_D)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js</a:t>
            </a:r>
            <a:r>
              <a:rPr lang="zh-CN" altLang="en-US"/>
              <a:t>散度是有弊端的，在实际情况中会采用</a:t>
            </a:r>
            <a:r>
              <a:rPr lang="en-US" altLang="zh-CN"/>
              <a:t>em</a:t>
            </a:r>
            <a:r>
              <a:rPr lang="zh-CN" altLang="en-US"/>
              <a:t>距离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-2log2</a:t>
            </a:r>
            <a:r>
              <a:rPr lang="zh-CN" altLang="en-US"/>
              <a:t>那一步直接根据</a:t>
            </a:r>
            <a:r>
              <a:rPr lang="en-US" altLang="zh-CN"/>
              <a:t>js divergence</a:t>
            </a:r>
            <a:r>
              <a:rPr lang="zh-CN" altLang="en-US"/>
              <a:t>得到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绿色，</a:t>
            </a:r>
            <a:r>
              <a:rPr lang="en-US" altLang="zh-CN"/>
              <a:t>d</a:t>
            </a:r>
            <a:r>
              <a:rPr lang="zh-CN" altLang="en-US"/>
              <a:t>分布，蓝色，</a:t>
            </a:r>
            <a:r>
              <a:rPr lang="en-US" altLang="zh-CN"/>
              <a:t>g</a:t>
            </a:r>
            <a:r>
              <a:rPr lang="zh-CN" altLang="en-US"/>
              <a:t>分布，黑色，真实</a:t>
            </a:r>
            <a:r>
              <a:rPr lang="en-US" altLang="zh-CN"/>
              <a:t>(</a:t>
            </a:r>
            <a:r>
              <a:rPr lang="zh-CN" altLang="en-US"/>
              <a:t>待学习的</a:t>
            </a:r>
            <a:r>
              <a:rPr lang="en-US" altLang="zh-CN"/>
              <a:t>)</a:t>
            </a:r>
            <a:r>
              <a:rPr lang="zh-CN" altLang="en-US"/>
              <a:t>分布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实际怎么写的见代码，以及https://blog.csdn.net/qq_22210253/article/details/85222093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不稳定性的原因：当真实和虚假分布的支持没有足够的重叠时，从</a:t>
            </a:r>
            <a:r>
              <a:rPr lang="en-US" altLang="zh-CN"/>
              <a:t>D</a:t>
            </a:r>
            <a:r>
              <a:rPr lang="zh-CN" altLang="en-US"/>
              <a:t>传递到</a:t>
            </a:r>
            <a:r>
              <a:rPr lang="en-US" altLang="zh-CN"/>
              <a:t>G</a:t>
            </a:r>
            <a:r>
              <a:rPr lang="zh-CN" altLang="en-US"/>
              <a:t>的梯度变得没有信息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不稳定性的原因：当真实和虚假分布的支持没有足够的重叠时，从</a:t>
            </a:r>
            <a:r>
              <a:rPr lang="en-US" altLang="zh-CN"/>
              <a:t>D</a:t>
            </a:r>
            <a:r>
              <a:rPr lang="zh-CN" altLang="en-US"/>
              <a:t>传递到</a:t>
            </a:r>
            <a:r>
              <a:rPr lang="en-US" altLang="zh-CN"/>
              <a:t>G</a:t>
            </a:r>
            <a:r>
              <a:rPr lang="zh-CN" altLang="en-US"/>
              <a:t>的梯度变得没有信息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6.bin"/><Relationship Id="rId3" Type="http://schemas.openxmlformats.org/officeDocument/2006/relationships/image" Target="../media/image22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hindupuravinash/the-gan-zoo" TargetMode="Externa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thispersondoesnotexist.com/" TargetMode="Externa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GIF"/><Relationship Id="rId1" Type="http://schemas.openxmlformats.org/officeDocument/2006/relationships/image" Target="../media/image47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wmf"/><Relationship Id="rId8" Type="http://schemas.openxmlformats.org/officeDocument/2006/relationships/oleObject" Target="../embeddings/oleObject14.bin"/><Relationship Id="rId7" Type="http://schemas.openxmlformats.org/officeDocument/2006/relationships/image" Target="../media/image60.wmf"/><Relationship Id="rId6" Type="http://schemas.openxmlformats.org/officeDocument/2006/relationships/oleObject" Target="../embeddings/oleObject13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58.wmf"/><Relationship Id="rId2" Type="http://schemas.openxmlformats.org/officeDocument/2006/relationships/oleObject" Target="../embeddings/oleObject11.bin"/><Relationship Id="rId16" Type="http://schemas.openxmlformats.org/officeDocument/2006/relationships/notesSlide" Target="../notesSlides/notesSlide18.xml"/><Relationship Id="rId15" Type="http://schemas.openxmlformats.org/officeDocument/2006/relationships/vmlDrawing" Target="../drawings/vmlDrawing8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63.wmf"/><Relationship Id="rId12" Type="http://schemas.openxmlformats.org/officeDocument/2006/relationships/oleObject" Target="../embeddings/oleObject16.bin"/><Relationship Id="rId11" Type="http://schemas.openxmlformats.org/officeDocument/2006/relationships/image" Target="../media/image62.wmf"/><Relationship Id="rId10" Type="http://schemas.openxmlformats.org/officeDocument/2006/relationships/oleObject" Target="../embeddings/oleObject15.bin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tags" Target="../tags/tag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blog.csdn.net/qq_27261889/article/details/86483505" TargetMode="Externa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6" Type="http://schemas.openxmlformats.org/officeDocument/2006/relationships/image" Target="../media/image4.png"/><Relationship Id="rId5" Type="http://schemas.openxmlformats.org/officeDocument/2006/relationships/tags" Target="../tags/tag8.xml"/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Relationship Id="rId3" Type="http://schemas.openxmlformats.org/officeDocument/2006/relationships/oleObject" Target="../embeddings/oleObject2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GAN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演讲者 ：石梦韬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104775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网络结构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780" y="987425"/>
            <a:ext cx="5715000" cy="2371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45" y="3359150"/>
            <a:ext cx="5715000" cy="3400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6570" y="901065"/>
            <a:ext cx="814705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zh-CN" altLang="en-US" sz="2400"/>
              <a:t>▪ Q1.</a:t>
            </a:r>
            <a:endParaRPr lang="en-US" sz="2400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26845" y="1456055"/>
          <a:ext cx="784860" cy="299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533400" imgH="203200" progId="Equation.KSEE3">
                  <p:embed/>
                </p:oleObj>
              </mc:Choice>
              <mc:Fallback>
                <p:oleObj name="" r:id="rId3" imgW="5334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6845" y="1456055"/>
                        <a:ext cx="784860" cy="299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104775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网络结构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560" y="844550"/>
            <a:ext cx="52520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KL Divergence</a:t>
            </a:r>
            <a:r>
              <a:rPr lang="zh-CN" altLang="en-US" sz="2400"/>
              <a:t> VS </a:t>
            </a:r>
            <a:r>
              <a:rPr lang="zh-CN" altLang="en-US" sz="2400" b="1"/>
              <a:t>JS Divergence</a:t>
            </a:r>
            <a:endParaRPr lang="zh-CN" altLang="en-US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" y="1663700"/>
            <a:ext cx="4239260" cy="955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2854960"/>
            <a:ext cx="6249035" cy="890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8645" y="3173730"/>
            <a:ext cx="6027420" cy="3455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4100195"/>
            <a:ext cx="4704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弊端：</a:t>
            </a:r>
            <a:r>
              <a:rPr lang="zh-CN" altLang="en-US"/>
              <a:t>对于分布不重叠的情况，很难去衡量两者分布之间的差距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网络结构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6570" y="901065"/>
            <a:ext cx="814705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zh-CN" altLang="en-US" sz="2400"/>
              <a:t>▪ Q</a:t>
            </a:r>
            <a:r>
              <a:rPr lang="en-US" altLang="zh-CN" sz="2400"/>
              <a:t>2</a:t>
            </a:r>
            <a:r>
              <a:rPr lang="zh-CN" altLang="en-US" sz="2400"/>
              <a:t>.</a:t>
            </a:r>
            <a:endParaRPr 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700" b="62390"/>
          <a:stretch>
            <a:fillRect/>
          </a:stretch>
        </p:blipFill>
        <p:spPr>
          <a:xfrm>
            <a:off x="1465580" y="901065"/>
            <a:ext cx="5560695" cy="1139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47456" t="35744" r="6378" b="46520"/>
          <a:stretch>
            <a:fillRect/>
          </a:stretch>
        </p:blipFill>
        <p:spPr>
          <a:xfrm>
            <a:off x="4492625" y="1522095"/>
            <a:ext cx="2638425" cy="53721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43735" y="1047115"/>
          <a:ext cx="205740" cy="24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139700" imgH="165100" progId="Equation.KSEE3">
                  <p:embed/>
                </p:oleObj>
              </mc:Choice>
              <mc:Fallback>
                <p:oleObj name="" r:id="rId2" imgW="139700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43735" y="1047115"/>
                        <a:ext cx="205740" cy="243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99410" y="1031240"/>
          <a:ext cx="205740" cy="24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139700" imgH="165100" progId="Equation.KSEE3">
                  <p:embed/>
                </p:oleObj>
              </mc:Choice>
              <mc:Fallback>
                <p:oleObj name="" r:id="rId4" imgW="139700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99410" y="1031240"/>
                        <a:ext cx="205740" cy="243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2700" t="55073" b="357"/>
          <a:stretch>
            <a:fillRect/>
          </a:stretch>
        </p:blipFill>
        <p:spPr>
          <a:xfrm>
            <a:off x="1522730" y="2169160"/>
            <a:ext cx="5560695" cy="13500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t="38696"/>
          <a:stretch>
            <a:fillRect/>
          </a:stretch>
        </p:blipFill>
        <p:spPr>
          <a:xfrm>
            <a:off x="1522730" y="3600450"/>
            <a:ext cx="5715000" cy="26568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061325" y="5335270"/>
            <a:ext cx="3458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注：当</a:t>
            </a:r>
            <a:r>
              <a:rPr lang="en-US" altLang="zh-CN"/>
              <a:t>P_G(x) = P_data(x)</a:t>
            </a:r>
            <a:r>
              <a:rPr lang="zh-CN" altLang="en-US"/>
              <a:t>时，此时能满足</a:t>
            </a:r>
            <a:r>
              <a:rPr lang="en-US" altLang="zh-CN"/>
              <a:t>Q2</a:t>
            </a:r>
            <a:r>
              <a:rPr lang="zh-CN" altLang="en-US"/>
              <a:t>条件，</a:t>
            </a:r>
            <a:r>
              <a:rPr lang="en-US" altLang="zh-CN"/>
              <a:t>G</a:t>
            </a:r>
            <a:r>
              <a:rPr lang="zh-CN" altLang="en-US"/>
              <a:t>是最优的，最小值是</a:t>
            </a:r>
            <a:r>
              <a:rPr lang="en-US" altLang="zh-CN"/>
              <a:t>-2log2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网络结构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37920" y="1718945"/>
            <a:ext cx="14468475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网络结构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99795"/>
            <a:ext cx="10121900" cy="6220460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0525" y="731520"/>
          <a:ext cx="6973570" cy="49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3949700" imgH="279400" progId="Equation.KSEE3">
                  <p:embed/>
                </p:oleObj>
              </mc:Choice>
              <mc:Fallback>
                <p:oleObj name="" r:id="rId2" imgW="39497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0525" y="731520"/>
                        <a:ext cx="6973570" cy="494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496570" y="901065"/>
            <a:ext cx="814705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zh-CN" altLang="en-US" sz="2400"/>
              <a:t>优化：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网络结构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138045"/>
            <a:ext cx="9144000" cy="3981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496570" y="901065"/>
            <a:ext cx="814705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zh-CN" altLang="en-US" sz="2400"/>
              <a:t>优化：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网络结构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6340" y="0"/>
            <a:ext cx="7821295" cy="5866130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53523" y="5991225"/>
          <a:ext cx="7186295" cy="607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3467100" imgH="292100" progId="Equation.KSEE3">
                  <p:embed/>
                </p:oleObj>
              </mc:Choice>
              <mc:Fallback>
                <p:oleObj name="" r:id="rId2" imgW="3467100" imgH="292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53523" y="5991225"/>
                        <a:ext cx="7186295" cy="607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96340" y="609536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Wasserstein Distance：</a:t>
            </a:r>
            <a:endParaRPr lang="zh-CN" altLang="en-US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WGAN-Gradient Penalty</a:t>
            </a:r>
            <a:endParaRPr lang="en-US" altLang="zh-CN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450" y="673735"/>
            <a:ext cx="8750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在实际的</a:t>
            </a:r>
            <a:r>
              <a:rPr lang="en-US" altLang="zh-CN" sz="2400">
                <a:sym typeface="+mn-ea"/>
              </a:rPr>
              <a:t>GAN</a:t>
            </a:r>
            <a:r>
              <a:rPr lang="zh-CN" altLang="en-US" sz="2400">
                <a:sym typeface="+mn-ea"/>
              </a:rPr>
              <a:t>训练中，会采用WGAN-Gradient Penalty策略</a:t>
            </a:r>
            <a:endParaRPr lang="zh-CN" altLang="en-US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735" y="1134110"/>
            <a:ext cx="4344670" cy="3422015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6405" y="1437005"/>
          <a:ext cx="2714625" cy="48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435100" imgH="254000" progId="Equation.KSEE3">
                  <p:embed/>
                </p:oleObj>
              </mc:Choice>
              <mc:Fallback>
                <p:oleObj name="" r:id="rId2" imgW="14351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6405" y="1437005"/>
                        <a:ext cx="2714625" cy="480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312160" y="1493520"/>
            <a:ext cx="3375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|</a:t>
            </a:r>
            <a:r>
              <a:rPr lang="zh-CN" altLang="en-US">
                <a:sym typeface="+mn-ea"/>
              </a:rPr>
              <a:t>▽</a:t>
            </a:r>
            <a:r>
              <a:rPr lang="en-US" altLang="zh-CN">
                <a:sym typeface="+mn-ea"/>
              </a:rPr>
              <a:t>D|≤1</a:t>
            </a:r>
            <a:r>
              <a:rPr lang="zh-CN" altLang="en-US">
                <a:sym typeface="+mn-ea"/>
              </a:rPr>
              <a:t>，模型训练更稳定）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15356" r="10803"/>
          <a:stretch>
            <a:fillRect/>
          </a:stretch>
        </p:blipFill>
        <p:spPr>
          <a:xfrm>
            <a:off x="369570" y="2238375"/>
            <a:ext cx="6939280" cy="981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9470" r="8328"/>
          <a:stretch>
            <a:fillRect/>
          </a:stretch>
        </p:blipFill>
        <p:spPr>
          <a:xfrm>
            <a:off x="446405" y="3474085"/>
            <a:ext cx="7656195" cy="781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3210" y="6393815"/>
            <a:ext cx="7025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Martin Arjovsky, et al., arXiv, 2017：https://arxiv.org/abs/1701.07875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WGAN-Gradient Penalty</a:t>
            </a:r>
            <a:endParaRPr lang="en-US" altLang="zh-CN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45" y="1097915"/>
            <a:ext cx="3762375" cy="5753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085" y="1330960"/>
            <a:ext cx="6781800" cy="528637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746500" y="1461770"/>
            <a:ext cx="1092835" cy="246316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98450" y="607060"/>
            <a:ext cx="8750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实际</a:t>
            </a:r>
            <a:r>
              <a:rPr lang="zh-CN" altLang="en-US" sz="2400">
                <a:sym typeface="+mn-ea"/>
              </a:rPr>
              <a:t>代码实现：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A-Z 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10" y="1589405"/>
            <a:ext cx="3938270" cy="308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85" y="1021715"/>
            <a:ext cx="5937250" cy="42170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7855" y="5545455"/>
            <a:ext cx="50406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3" action="ppaction://hlinkfile"/>
              </a:rPr>
              <a:t>https://github.com/hindupuravinash/the-gan-zoo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4935" y="1634490"/>
            <a:ext cx="2503170" cy="3337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600835"/>
            <a:ext cx="2357755" cy="3379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50" y="1600835"/>
            <a:ext cx="2284730" cy="34055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59730" y="5207000"/>
            <a:ext cx="1973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CN" sz="2400"/>
              <a:t>iscriminator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9277985" y="5207000"/>
            <a:ext cx="1369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sz="2400"/>
              <a:t>eal data</a:t>
            </a:r>
            <a:endParaRPr lang="en-US" altLang="zh-CN" sz="2400"/>
          </a:p>
        </p:txBody>
      </p:sp>
      <p:sp>
        <p:nvSpPr>
          <p:cNvPr id="10" name="文本框 9"/>
          <p:cNvSpPr txBox="1"/>
          <p:nvPr/>
        </p:nvSpPr>
        <p:spPr>
          <a:xfrm>
            <a:off x="1450975" y="5207000"/>
            <a:ext cx="2847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CN" sz="2400"/>
              <a:t>ake/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CN" sz="2400"/>
              <a:t>enerated data</a:t>
            </a:r>
            <a:endParaRPr lang="en-US" altLang="zh-CN" sz="240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5380" y="2835275"/>
            <a:ext cx="935990" cy="9359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2090" y="106045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画家的成长历程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2615" y="883920"/>
            <a:ext cx="62071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Let's consider the case of growth up of a </a:t>
            </a:r>
            <a:r>
              <a:rPr lang="zh-CN" altLang="en-US" sz="2400">
                <a:solidFill>
                  <a:schemeClr val="accent1"/>
                </a:solidFill>
              </a:rPr>
              <a:t>painter</a:t>
            </a:r>
            <a:r>
              <a:rPr lang="en-US" altLang="zh-CN" sz="2400"/>
              <a:t>.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2245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GAN——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图像生成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5175" y="607060"/>
            <a:ext cx="8121650" cy="6435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305" t="11463" r="84503" b="84149"/>
          <a:stretch>
            <a:fillRect/>
          </a:stretch>
        </p:blipFill>
        <p:spPr>
          <a:xfrm>
            <a:off x="8883650" y="1709420"/>
            <a:ext cx="1035685" cy="273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10" y="408305"/>
            <a:ext cx="3413125" cy="8553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66250" y="6489700"/>
            <a:ext cx="282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linkClick r:id="rId4" action="ppaction://hlinkfile"/>
              </a:rPr>
              <a:t>thispersondoesnotexist.com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GAN——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图像生成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5625" y="1195705"/>
            <a:ext cx="107708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/>
              <a:t>Pro-GAN</a:t>
            </a:r>
            <a:endParaRPr lang="en-US" altLang="zh-CN" sz="2400" b="1"/>
          </a:p>
          <a:p>
            <a:pPr algn="l"/>
            <a:r>
              <a:rPr lang="en-US" altLang="zh-CN" sz="2400"/>
              <a:t>PROGRESSIVE GROWING OF GANS FOR IMPROVED QUALITY, STABILITY, AND VARIATION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 b="1"/>
              <a:t>Style-GAN</a:t>
            </a:r>
            <a:endParaRPr lang="en-US" altLang="zh-CN" sz="2400" b="1"/>
          </a:p>
          <a:p>
            <a:pPr algn="l"/>
            <a:r>
              <a:rPr lang="en-US" altLang="zh-CN" sz="2400"/>
              <a:t>A Style-Based Generator Architecture for Generative Adversial Networks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 b="1"/>
              <a:t>MSG-GAN</a:t>
            </a:r>
            <a:endParaRPr lang="en-US" altLang="zh-CN" sz="2400" b="1"/>
          </a:p>
          <a:p>
            <a:r>
              <a:rPr lang="en-US" altLang="zh-CN" sz="2400"/>
              <a:t>MSG-GAN: Multi-Scale Gradients for Generative Adversial Networks</a:t>
            </a:r>
            <a:endParaRPr lang="en-US" altLang="zh-CN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" y="1704340"/>
            <a:ext cx="12151995" cy="4432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3565" y="1138555"/>
            <a:ext cx="1077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/>
              <a:t>LeNet</a:t>
            </a:r>
            <a:endParaRPr lang="en-US" altLang="zh-CN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Pro-GAN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1480" y="697230"/>
            <a:ext cx="10770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/>
              <a:t>Main idea:</a:t>
            </a:r>
            <a:r>
              <a:rPr lang="en-US" altLang="zh-CN" sz="2400"/>
              <a:t> Grow both the generator and discriminator progressively: starting from a low resolution, we add new layers that model increasingly fine details as training progresses.  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120" y="1896110"/>
            <a:ext cx="7705725" cy="47040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4145" y="75565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Pro-GAN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015" y="1057910"/>
            <a:ext cx="8174990" cy="3792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7180" y="597535"/>
            <a:ext cx="11376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Pro-GAN</a:t>
            </a:r>
            <a:r>
              <a:rPr lang="zh-CN" altLang="en-US" sz="2400"/>
              <a:t>中也定义了残差模块：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" y="5210810"/>
            <a:ext cx="5695950" cy="9144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4302760" y="2406015"/>
            <a:ext cx="527050" cy="280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775450" y="4232910"/>
            <a:ext cx="843915" cy="958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80" y="5210810"/>
            <a:ext cx="5324475" cy="12858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21580" y="1578610"/>
            <a:ext cx="1868805" cy="3835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0419" t="14401" r="43965" b="80894"/>
          <a:stretch>
            <a:fillRect/>
          </a:stretch>
        </p:blipFill>
        <p:spPr>
          <a:xfrm>
            <a:off x="5377180" y="2406015"/>
            <a:ext cx="459105" cy="17843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5203825" y="1454150"/>
            <a:ext cx="0" cy="574675"/>
          </a:xfrm>
          <a:prstGeom prst="straightConnector1">
            <a:avLst/>
          </a:prstGeom>
          <a:ln w="952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203825" y="1463675"/>
            <a:ext cx="6324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57925" y="1569085"/>
            <a:ext cx="0" cy="39306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19825" y="1627505"/>
            <a:ext cx="9010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/>
              <a:t>conv</a:t>
            </a:r>
            <a:r>
              <a:rPr lang="zh-CN" altLang="en-US" sz="1200"/>
              <a:t>、</a:t>
            </a:r>
            <a:r>
              <a:rPr lang="en-US" altLang="zh-CN" sz="1200"/>
              <a:t>lrelu</a:t>
            </a:r>
            <a:endParaRPr lang="en-US" altLang="zh-CN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Pro-GAN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810" y="316865"/>
            <a:ext cx="9904095" cy="65411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7975" y="673735"/>
            <a:ext cx="11684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论文中的网络结构：</a:t>
            </a:r>
            <a:endParaRPr lang="zh-CN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elebA-H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5600" y="1670050"/>
            <a:ext cx="5010785" cy="5010785"/>
          </a:xfrm>
          <a:prstGeom prst="rect">
            <a:avLst/>
          </a:prstGeom>
        </p:spPr>
      </p:pic>
      <p:pic>
        <p:nvPicPr>
          <p:cNvPr id="4" name="图片 3" descr="dem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456180"/>
            <a:ext cx="6102985" cy="34385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Pro-GAN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7975" y="673735"/>
            <a:ext cx="37846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演示效果（作者提供）</a:t>
            </a:r>
            <a:r>
              <a:rPr lang="zh-CN" altLang="en-US" sz="2400"/>
              <a:t>：</a:t>
            </a:r>
            <a:endParaRPr lang="zh-CN" altLang="en-US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Style-GAN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450" y="673735"/>
            <a:ext cx="401447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        </a:t>
            </a:r>
            <a:r>
              <a:rPr lang="zh-CN" altLang="en-US" sz="2400"/>
              <a:t>很显然，在</a:t>
            </a:r>
            <a:r>
              <a:rPr lang="en-US" altLang="zh-CN" sz="2400"/>
              <a:t>Pro-GAN</a:t>
            </a:r>
            <a:r>
              <a:rPr lang="zh-CN" altLang="en-US" sz="2400"/>
              <a:t>中，生成器仍以黑盒的形式运行，对图片生成的过程仍然缺乏了解。而在</a:t>
            </a:r>
            <a:r>
              <a:rPr lang="en-US" altLang="zh-CN" sz="2400"/>
              <a:t>Style-GAN</a:t>
            </a:r>
            <a:r>
              <a:rPr lang="zh-CN" altLang="en-US" sz="2400"/>
              <a:t>中，作者重新设计了</a:t>
            </a:r>
            <a:r>
              <a:rPr lang="zh-CN" altLang="en-US" sz="2400" b="1"/>
              <a:t>生成器架构</a:t>
            </a:r>
            <a:r>
              <a:rPr lang="zh-CN" altLang="en-US" sz="2400"/>
              <a:t>，提出了控制图像合成过程的新方法。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920" y="173355"/>
            <a:ext cx="7673975" cy="6510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39940" y="5306695"/>
            <a:ext cx="814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512</a:t>
            </a:r>
            <a:r>
              <a:rPr lang="zh-CN" altLang="en-US"/>
              <a:t>×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111365" y="-19050"/>
            <a:ext cx="814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512</a:t>
            </a:r>
            <a:r>
              <a:rPr lang="zh-CN" altLang="en-US"/>
              <a:t>×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69657" t="10212" r="25856" b="89127"/>
          <a:stretch>
            <a:fillRect/>
          </a:stretch>
        </p:blipFill>
        <p:spPr>
          <a:xfrm>
            <a:off x="9964420" y="840105"/>
            <a:ext cx="837565" cy="2006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875520" y="777240"/>
            <a:ext cx="9918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512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×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×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Style-GAN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450" y="673735"/>
            <a:ext cx="40144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特征①：</a:t>
            </a:r>
            <a:r>
              <a:rPr lang="zh-CN" altLang="en-US" sz="2400"/>
              <a:t>映射网络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788920"/>
            <a:ext cx="7620000" cy="3619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330" y="1257935"/>
            <a:ext cx="1109726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/>
              <a:t>         </a:t>
            </a:r>
            <a:r>
              <a:rPr lang="zh-CN" altLang="en-US" sz="2200"/>
              <a:t>映射网络的目标是将输入向量编码为中间向量（可类比于</a:t>
            </a:r>
            <a:r>
              <a:rPr lang="en-US" altLang="zh-CN" sz="2200"/>
              <a:t>PCA</a:t>
            </a:r>
            <a:r>
              <a:rPr lang="zh-CN" altLang="en-US" sz="2200"/>
              <a:t>），中间向量的不同元素控制不同的视觉特征，用于减少特征之间的相关性</a:t>
            </a:r>
            <a:r>
              <a:rPr lang="zh-CN" altLang="en-US" sz="2200"/>
              <a:t>。它由由8个全连接的层组成，它的输出ⱳ与输入层（512×1）的大小相同。</a:t>
            </a:r>
            <a:endParaRPr lang="zh-CN" altLang="en-US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Style-GAN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450" y="673735"/>
            <a:ext cx="44259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特征②：</a:t>
            </a:r>
            <a:r>
              <a:rPr lang="en-US" sz="2400">
                <a:sym typeface="+mn-ea"/>
              </a:rPr>
              <a:t>Ada-IN</a:t>
            </a:r>
            <a:r>
              <a:rPr lang="zh-CN" altLang="en-US" sz="2400">
                <a:sym typeface="+mn-ea"/>
              </a:rPr>
              <a:t>（样式</a:t>
            </a:r>
            <a:r>
              <a:rPr lang="zh-CN" altLang="en-US" sz="2400">
                <a:sym typeface="+mn-ea"/>
              </a:rPr>
              <a:t>）模块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" y="3440430"/>
            <a:ext cx="7705725" cy="3101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005" y="3675380"/>
            <a:ext cx="5934075" cy="2867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7370" y="1045210"/>
            <a:ext cx="11097260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/>
              <a:t>         AdaIN</a:t>
            </a:r>
            <a:r>
              <a:rPr lang="zh-CN" sz="2200"/>
              <a:t>（</a:t>
            </a:r>
            <a:r>
              <a:rPr lang="en-US" altLang="zh-CN" sz="2200"/>
              <a:t>Adaptive Instance Normalization, </a:t>
            </a:r>
            <a:r>
              <a:rPr lang="zh-CN" sz="2200"/>
              <a:t>自适应实例标准化）模块将映射网络创建的编码信息ⱳ传输到生成的图像中。该模块被添加到合成网络的每个分辨率级别中，并定义该级别中特征的可视化表达式：</a:t>
            </a:r>
            <a:endParaRPr lang="en-US" altLang="zh-CN" sz="2200"/>
          </a:p>
          <a:p>
            <a:r>
              <a:rPr lang="en-US" altLang="zh-CN" sz="2200"/>
              <a:t>1、卷积层输出的</a:t>
            </a:r>
            <a:r>
              <a:rPr lang="en-US" altLang="zh-CN" sz="2200" b="1"/>
              <a:t>每个通道</a:t>
            </a:r>
            <a:r>
              <a:rPr lang="en-US" altLang="zh-CN" sz="2200"/>
              <a:t>首先进行</a:t>
            </a:r>
            <a:r>
              <a:rPr lang="en-US" altLang="zh-CN" sz="2200" b="1"/>
              <a:t>标准化</a:t>
            </a:r>
            <a:r>
              <a:rPr lang="en-US" altLang="zh-CN" sz="2200"/>
              <a:t>，以确保步骤3的缩放和切换具有预期的效果；</a:t>
            </a:r>
            <a:endParaRPr lang="en-US" altLang="zh-CN" sz="2200"/>
          </a:p>
          <a:p>
            <a:r>
              <a:rPr lang="en-US" altLang="zh-CN" sz="2200"/>
              <a:t>2、中间向量w'</a:t>
            </a:r>
            <a:r>
              <a:rPr lang="en-US" altLang="zh-CN" sz="2200"/>
              <a:t>使用另一个全连接的网络层（标记为</a:t>
            </a:r>
            <a:r>
              <a:rPr lang="en-US" altLang="zh-CN" sz="2200" b="1"/>
              <a:t>A</a:t>
            </a:r>
            <a:r>
              <a:rPr lang="en-US" altLang="zh-CN" sz="2200"/>
              <a:t>）转换为每个通道的比例和偏差；</a:t>
            </a:r>
            <a:endParaRPr lang="en-US" altLang="zh-CN" sz="2200"/>
          </a:p>
          <a:p>
            <a:r>
              <a:rPr lang="en-US" altLang="zh-CN" sz="2200"/>
              <a:t>3、比例和偏差的向量切换卷积输出的每个通道，从而定义卷积中每个过滤器的重要性。这个调优操作将信息从</a:t>
            </a:r>
            <a:r>
              <a:rPr lang="en-US" altLang="zh-CN" sz="2200">
                <a:sym typeface="+mn-ea"/>
              </a:rPr>
              <a:t>w'</a:t>
            </a:r>
            <a:r>
              <a:rPr lang="en-US" altLang="zh-CN" sz="2200"/>
              <a:t>转换为可视的表达方式；</a:t>
            </a:r>
            <a:endParaRPr lang="en-US" altLang="zh-CN" sz="2200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207115" y="2374900"/>
          <a:ext cx="984885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545465" imgH="241300" progId="Equation.KSEE3">
                  <p:embed/>
                </p:oleObj>
              </mc:Choice>
              <mc:Fallback>
                <p:oleObj name="" r:id="rId3" imgW="545465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07115" y="2374900"/>
                        <a:ext cx="984885" cy="43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/>
          <p:nvPr/>
        </p:nvCxnSpPr>
        <p:spPr>
          <a:xfrm flipV="1">
            <a:off x="7465695" y="6184265"/>
            <a:ext cx="575310" cy="95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1726565"/>
            <a:ext cx="2442845" cy="3365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2400" y="114935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画家的成长历程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2615" y="883920"/>
            <a:ext cx="3618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400"/>
              <a:t>When firstly began to paint</a:t>
            </a:r>
            <a:r>
              <a:rPr lang="en-US" sz="2400"/>
              <a:t>.</a:t>
            </a:r>
            <a:endParaRPr 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670" y="1741170"/>
            <a:ext cx="2247900" cy="33508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16090" y="5106035"/>
            <a:ext cx="1369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sz="2400"/>
              <a:t>eal data</a:t>
            </a:r>
            <a:endParaRPr lang="en-US" altLang="zh-CN" sz="2400"/>
          </a:p>
        </p:txBody>
      </p:sp>
      <p:sp>
        <p:nvSpPr>
          <p:cNvPr id="10" name="文本框 9"/>
          <p:cNvSpPr txBox="1"/>
          <p:nvPr/>
        </p:nvSpPr>
        <p:spPr>
          <a:xfrm>
            <a:off x="3200400" y="5106035"/>
            <a:ext cx="2847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CN" sz="2400"/>
              <a:t>ake/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CN" sz="2400"/>
              <a:t>enerated data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" y="2556510"/>
            <a:ext cx="2414270" cy="1720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79255" y="2282190"/>
            <a:ext cx="1718945" cy="2293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075" y="2961005"/>
            <a:ext cx="935990" cy="935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Style-GAN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450" y="673735"/>
            <a:ext cx="48088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特征③：</a:t>
            </a:r>
            <a:r>
              <a:rPr lang="zh-CN" altLang="en-US" sz="2400"/>
              <a:t>删除传统输入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935" y="2452370"/>
            <a:ext cx="4210050" cy="3333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330" y="1257935"/>
            <a:ext cx="110972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/>
              <a:t>         </a:t>
            </a:r>
            <a:r>
              <a:rPr lang="zh-CN" altLang="en-US" sz="2200"/>
              <a:t>作者在实验中发现，图像特征是由</a:t>
            </a:r>
            <a:r>
              <a:rPr lang="en-US" altLang="zh-CN" sz="2200"/>
              <a:t>AdaIN</a:t>
            </a:r>
            <a:r>
              <a:rPr lang="zh-CN" altLang="en-US" sz="2200"/>
              <a:t>和</a:t>
            </a:r>
            <a:r>
              <a:rPr lang="en-US" altLang="zh-CN" sz="2200"/>
              <a:t>w'(512</a:t>
            </a:r>
            <a:r>
              <a:rPr lang="zh-CN" altLang="en-US" sz="2200"/>
              <a:t>×</a:t>
            </a:r>
            <a:r>
              <a:rPr lang="en-US" altLang="zh-CN" sz="2200"/>
              <a:t>1)</a:t>
            </a:r>
            <a:r>
              <a:rPr lang="zh-CN" altLang="en-US" sz="2200"/>
              <a:t>所控制的，因此可以忽略初始输入，并用常量值替代</a:t>
            </a:r>
            <a:r>
              <a:rPr lang="zh-CN" altLang="en-US" sz="2200"/>
              <a:t>。</a:t>
            </a:r>
            <a:endParaRPr lang="zh-CN" altLang="en-US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Style-GAN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450" y="673735"/>
            <a:ext cx="48088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特征④：</a:t>
            </a:r>
            <a:r>
              <a:rPr lang="zh-CN" altLang="en-US" sz="2400"/>
              <a:t>随机变化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685" y="2466340"/>
            <a:ext cx="6877050" cy="3552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7855" y="1247140"/>
            <a:ext cx="1078166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/>
              <a:t>         </a:t>
            </a:r>
            <a:r>
              <a:rPr lang="zh-CN" altLang="en-US" sz="2200"/>
              <a:t>在</a:t>
            </a:r>
            <a:r>
              <a:rPr lang="en-US" altLang="zh-CN" sz="2200"/>
              <a:t>AdaIN</a:t>
            </a:r>
            <a:r>
              <a:rPr lang="zh-CN" altLang="en-US" sz="2200"/>
              <a:t>模块之前，对输入的图片添加噪声（</a:t>
            </a:r>
            <a:r>
              <a:rPr lang="en-US" altLang="zh-CN" sz="2200"/>
              <a:t>B</a:t>
            </a:r>
            <a:r>
              <a:rPr lang="zh-CN" altLang="en-US" sz="2200"/>
              <a:t>），用于表示人们脸上随机的细小的特征（如雀斑、发髻线的准确位置、皱纹）</a:t>
            </a:r>
            <a:r>
              <a:rPr lang="zh-CN" altLang="en-US" sz="2200">
                <a:sym typeface="+mn-ea"/>
              </a:rPr>
              <a:t>，使图像</a:t>
            </a:r>
            <a:r>
              <a:rPr lang="zh-CN" altLang="en-US" sz="2200">
                <a:sym typeface="+mn-ea"/>
              </a:rPr>
              <a:t>的特征</a:t>
            </a:r>
            <a:r>
              <a:rPr lang="zh-CN" altLang="en-US" sz="2200">
                <a:sym typeface="+mn-ea"/>
              </a:rPr>
              <a:t>更逼真以及各种增加输出的变化</a:t>
            </a:r>
            <a:r>
              <a:rPr lang="zh-CN" altLang="en-US" sz="2200"/>
              <a:t>。</a:t>
            </a:r>
            <a:endParaRPr lang="zh-CN" altLang="en-US" sz="2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55580" b="66722"/>
          <a:stretch>
            <a:fillRect/>
          </a:stretch>
        </p:blipFill>
        <p:spPr>
          <a:xfrm>
            <a:off x="8162290" y="2790825"/>
            <a:ext cx="2906395" cy="29032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MSG-GAN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025" y="607060"/>
            <a:ext cx="1122045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         </a:t>
            </a:r>
            <a:r>
              <a:rPr lang="zh-CN" altLang="en-US" sz="2400">
                <a:sym typeface="+mn-ea"/>
              </a:rPr>
              <a:t>作者</a:t>
            </a:r>
            <a:r>
              <a:rPr lang="zh-CN" altLang="en-US" sz="2400">
                <a:sym typeface="+mn-ea"/>
              </a:rPr>
              <a:t>在他的工作中，提出了多尺度梯度生成对抗网络（Multi-Scale Gradient Generative Adversarial Network），通过在多个尺度上，从</a:t>
            </a:r>
            <a:r>
              <a:rPr lang="en-US" altLang="zh-CN" sz="2400">
                <a:sym typeface="+mn-ea"/>
              </a:rPr>
              <a:t>Discriminator</a:t>
            </a:r>
            <a:r>
              <a:rPr lang="zh-CN" altLang="en-US" sz="2400">
                <a:sym typeface="+mn-ea"/>
              </a:rPr>
              <a:t>到</a:t>
            </a:r>
            <a:r>
              <a:rPr lang="en-US" altLang="zh-CN" sz="2400">
                <a:sym typeface="+mn-ea"/>
              </a:rPr>
              <a:t>Generator</a:t>
            </a:r>
            <a:r>
              <a:rPr lang="zh-CN" altLang="en-US" sz="2400">
                <a:sym typeface="+mn-ea"/>
              </a:rPr>
              <a:t>提供梯度信息，为高分辨率图像合成提供了一种稳定训练的方法。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MSG-GAN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30" y="1734820"/>
            <a:ext cx="11000105" cy="502412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2605" y="650240"/>
          <a:ext cx="5511800" cy="44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806700" imgH="228600" progId="Equation.KSEE3">
                  <p:embed/>
                </p:oleObj>
              </mc:Choice>
              <mc:Fallback>
                <p:oleObj name="" r:id="rId2" imgW="28067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605" y="650240"/>
                        <a:ext cx="5511800" cy="44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2605" y="1184910"/>
          <a:ext cx="9302750" cy="47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4" imgW="4737100" imgH="241300" progId="Equation.KSEE3">
                  <p:embed/>
                </p:oleObj>
              </mc:Choice>
              <mc:Fallback>
                <p:oleObj name="" r:id="rId4" imgW="47371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2605" y="1184910"/>
                        <a:ext cx="9302750" cy="47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93558" y="5138738"/>
          <a:ext cx="32448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165100" imgH="228600" progId="Equation.KSEE3">
                  <p:embed/>
                </p:oleObj>
              </mc:Choice>
              <mc:Fallback>
                <p:oleObj name="" r:id="rId6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3558" y="5138738"/>
                        <a:ext cx="32448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95271" y="5151121"/>
          <a:ext cx="299720" cy="424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8" imgW="152400" imgH="215900" progId="Equation.KSEE3">
                  <p:embed/>
                </p:oleObj>
              </mc:Choice>
              <mc:Fallback>
                <p:oleObj name="" r:id="rId8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95271" y="5151121"/>
                        <a:ext cx="299720" cy="424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72536" y="5151756"/>
          <a:ext cx="325120" cy="424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0" imgW="165100" imgH="215900" progId="Equation.KSEE3">
                  <p:embed/>
                </p:oleObj>
              </mc:Choice>
              <mc:Fallback>
                <p:oleObj name="" r:id="rId10" imgW="1651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72536" y="5151756"/>
                        <a:ext cx="325120" cy="424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03203" y="4065588"/>
          <a:ext cx="32448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2" imgW="165100" imgH="203200" progId="Equation.KSEE3">
                  <p:embed/>
                </p:oleObj>
              </mc:Choice>
              <mc:Fallback>
                <p:oleObj name="" r:id="rId12" imgW="1651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03203" y="4065588"/>
                        <a:ext cx="32448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MSG-GAN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7975" y="468630"/>
            <a:ext cx="2978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论文中的网络结构：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" y="929005"/>
            <a:ext cx="3759835" cy="59734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-291" r="291" b="40533"/>
          <a:stretch>
            <a:fillRect/>
          </a:stretch>
        </p:blipFill>
        <p:spPr>
          <a:xfrm>
            <a:off x="4411345" y="869950"/>
            <a:ext cx="3883660" cy="6046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59334"/>
          <a:stretch>
            <a:fillRect/>
          </a:stretch>
        </p:blipFill>
        <p:spPr>
          <a:xfrm>
            <a:off x="8275955" y="909955"/>
            <a:ext cx="4017010" cy="42773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1235710"/>
            <a:ext cx="9761220" cy="5365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MSG-GAN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450" y="664210"/>
            <a:ext cx="99428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实验：①</a:t>
            </a:r>
            <a:r>
              <a:rPr lang="en-US" altLang="zh-CN" sz="2400">
                <a:sym typeface="+mn-ea"/>
              </a:rPr>
              <a:t>MSG-GAN</a:t>
            </a:r>
            <a:r>
              <a:rPr lang="zh-CN" altLang="en-US" sz="2400">
                <a:sym typeface="+mn-ea"/>
              </a:rPr>
              <a:t>随着训练次数以及分辨率的增加图片的变化情况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MSG-GAN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450" y="664210"/>
            <a:ext cx="99428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实验：①</a:t>
            </a:r>
            <a:r>
              <a:rPr lang="en-US" altLang="zh-CN" sz="2400">
                <a:sym typeface="+mn-ea"/>
              </a:rPr>
              <a:t>MSG-GAN</a:t>
            </a:r>
            <a:r>
              <a:rPr lang="zh-CN" altLang="en-US" sz="2400">
                <a:sym typeface="+mn-ea"/>
              </a:rPr>
              <a:t>随着</a:t>
            </a:r>
            <a:r>
              <a:rPr lang="en-US" altLang="zh-CN" sz="2400">
                <a:sym typeface="+mn-ea"/>
              </a:rPr>
              <a:t>latent</a:t>
            </a:r>
            <a:r>
              <a:rPr lang="zh-CN" altLang="en-US" sz="2400">
                <a:sym typeface="+mn-ea"/>
              </a:rPr>
              <a:t>某一参数的变化，对生成的图片影响情况</a:t>
            </a:r>
            <a:endParaRPr lang="zh-CN" altLang="en-US" sz="2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175" y="1435735"/>
            <a:ext cx="10408285" cy="42729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MSG-GAN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450" y="664210"/>
            <a:ext cx="15760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实验：②</a:t>
            </a:r>
            <a:r>
              <a:rPr lang="en-US" altLang="zh-CN" sz="2400">
                <a:sym typeface="+mn-ea"/>
              </a:rPr>
              <a:t>MSG-GAN</a:t>
            </a:r>
            <a:r>
              <a:rPr lang="zh-CN" altLang="en-US" sz="2400">
                <a:sym typeface="+mn-ea"/>
              </a:rPr>
              <a:t>能够适应不同的数据集</a:t>
            </a:r>
            <a:endParaRPr lang="zh-CN" altLang="en-US" sz="2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4520" y="0"/>
            <a:ext cx="10224770" cy="3690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3680460"/>
            <a:ext cx="10224770" cy="32365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MSG-GAN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0"/>
            <a:ext cx="9655175" cy="390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35" y="3649345"/>
            <a:ext cx="9407525" cy="32086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MSG-GAN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450" y="664210"/>
            <a:ext cx="114566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实验：③</a:t>
            </a:r>
            <a:r>
              <a:rPr lang="en-US" altLang="zh-CN" sz="2400">
                <a:sym typeface="+mn-ea"/>
              </a:rPr>
              <a:t>MSG-GAN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Pro-GAN</a:t>
            </a:r>
            <a:r>
              <a:rPr lang="zh-CN" altLang="en-US" sz="2400">
                <a:sym typeface="+mn-ea"/>
              </a:rPr>
              <a:t>，训练图片与真实图片差异（可理解成另一种形式的</a:t>
            </a:r>
            <a:r>
              <a:rPr lang="en-US" altLang="zh-CN" sz="2400">
                <a:sym typeface="+mn-ea"/>
              </a:rPr>
              <a:t>Loss function</a:t>
            </a:r>
            <a:r>
              <a:rPr lang="zh-CN" altLang="en-US" sz="2400">
                <a:sym typeface="+mn-ea"/>
              </a:rPr>
              <a:t>）变化情况</a:t>
            </a:r>
            <a:endParaRPr lang="zh-CN" altLang="en-US" sz="2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1555115"/>
            <a:ext cx="11538585" cy="3414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62560" y="114935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画家的成长历程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2615" y="883920"/>
            <a:ext cx="3209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400"/>
              <a:t>After learned by 5 years</a:t>
            </a:r>
            <a:r>
              <a:rPr lang="en-US" sz="2400"/>
              <a:t>.</a:t>
            </a:r>
            <a:endParaRPr 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410" y="2079625"/>
            <a:ext cx="1997075" cy="2699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80" y="1718310"/>
            <a:ext cx="2387600" cy="3422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70" y="1741170"/>
            <a:ext cx="2247900" cy="33508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16090" y="5106035"/>
            <a:ext cx="1369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sz="2400"/>
              <a:t>eal data</a:t>
            </a:r>
            <a:endParaRPr lang="en-US" altLang="zh-CN" sz="2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79255" y="2282190"/>
            <a:ext cx="1718945" cy="2293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585" y="2948305"/>
            <a:ext cx="935990" cy="9359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43910" y="5106035"/>
            <a:ext cx="2847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CN" sz="2400"/>
              <a:t>ake/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CN" sz="2400"/>
              <a:t>enerated data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98450" y="664210"/>
            <a:ext cx="114566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实验：④模型稳定性实验</a:t>
            </a:r>
            <a:endParaRPr lang="zh-CN" altLang="en-US" sz="2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2720" y="85090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MSG-GAN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380" y="1207770"/>
            <a:ext cx="4734560" cy="1715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3505" y="2923540"/>
            <a:ext cx="3242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ym typeface="+mn-ea"/>
              </a:rPr>
              <a:t>Learning rate</a:t>
            </a:r>
            <a:r>
              <a:rPr lang="zh-CN" altLang="en-US">
                <a:sym typeface="+mn-ea"/>
              </a:rPr>
              <a:t>变化对模型的影响</a:t>
            </a:r>
            <a:r>
              <a:rPr lang="en-US" altLang="zh-CN">
                <a:sym typeface="+mn-ea"/>
              </a:rPr>
              <a:t>(cifar10</a:t>
            </a:r>
            <a:r>
              <a:rPr lang="zh-CN" altLang="en-US">
                <a:sym typeface="+mn-ea"/>
              </a:rPr>
              <a:t>数据集为例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860" y="1089660"/>
            <a:ext cx="3717925" cy="19513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34175" y="3041015"/>
            <a:ext cx="40112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在高分辨率(1024×1024)FFHQ数据上不同程度的多尺度梯度连接的烧蚀实验</a:t>
            </a:r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" y="3686175"/>
            <a:ext cx="4386580" cy="2189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88695" y="5965825"/>
            <a:ext cx="40112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在高分辨率(1024x1024) FFHQ数据集上进行不同组合函数的实验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860" y="4229100"/>
            <a:ext cx="3433445" cy="8693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80860" y="5280660"/>
            <a:ext cx="44678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② </a:t>
            </a:r>
            <a:r>
              <a:rPr lang="en-US" altLang="zh-CN">
                <a:hlinkClick r:id="rId5" tooltip="" action="ppaction://hlinkfile"/>
              </a:rPr>
              <a:t>IS</a:t>
            </a:r>
            <a:r>
              <a:rPr lang="zh-CN" altLang="en-US">
                <a:hlinkClick r:id="rId5" tooltip="" action="ppaction://hlinkfile"/>
              </a:rPr>
              <a:t>和</a:t>
            </a:r>
            <a:r>
              <a:rPr lang="en-US" altLang="zh-CN">
                <a:hlinkClick r:id="rId5" tooltip="" action="ppaction://hlinkfile"/>
              </a:rPr>
              <a:t>FID</a:t>
            </a:r>
            <a:r>
              <a:rPr lang="zh-CN" altLang="en-US">
                <a:hlinkClick r:id="rId5" tooltip="" action="ppaction://hlinkfile"/>
              </a:rPr>
              <a:t>两个指标</a:t>
            </a:r>
            <a:r>
              <a:rPr lang="zh-CN" altLang="en-US"/>
              <a:t>用于衡量</a:t>
            </a:r>
            <a:r>
              <a:rPr lang="en-US" altLang="zh-CN"/>
              <a:t>GAN</a:t>
            </a:r>
            <a:r>
              <a:rPr lang="zh-CN" altLang="en-US"/>
              <a:t>网络生成图片的质量和多样性，</a:t>
            </a:r>
            <a:r>
              <a:rPr lang="en-US" altLang="zh-CN"/>
              <a:t>IS</a:t>
            </a:r>
            <a:r>
              <a:rPr lang="zh-CN" altLang="en-US"/>
              <a:t>越高越好， </a:t>
            </a:r>
            <a:r>
              <a:rPr lang="en-US" altLang="zh-CN"/>
              <a:t>FID</a:t>
            </a:r>
            <a:r>
              <a:rPr lang="zh-CN" altLang="en-US"/>
              <a:t>越低越好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871335" y="3903345"/>
            <a:ext cx="3442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注：①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904615" y="2630805"/>
            <a:ext cx="4382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/>
              <a:t>THANK   YOU</a:t>
            </a:r>
            <a:endParaRPr lang="en-US" altLang="zh-CN"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0340" y="114935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画家的成长历程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6670" y="1741170"/>
            <a:ext cx="2247900" cy="33508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16090" y="5106035"/>
            <a:ext cx="1369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sz="2400"/>
              <a:t>eal data</a:t>
            </a:r>
            <a:endParaRPr lang="en-US" altLang="zh-CN" sz="2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79255" y="2282190"/>
            <a:ext cx="1718945" cy="22936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760" y="1746250"/>
            <a:ext cx="2485390" cy="3365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8460" y="2961005"/>
            <a:ext cx="935990" cy="9359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32785" y="5111750"/>
            <a:ext cx="2847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CN" sz="2400"/>
              <a:t>ake/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CN" sz="2400"/>
              <a:t>enerated data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85" y="2185670"/>
            <a:ext cx="1969135" cy="24866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2615" y="883920"/>
            <a:ext cx="33635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400"/>
              <a:t>After learned by 10 years</a:t>
            </a:r>
            <a:r>
              <a:rPr lang="en-US" sz="2400"/>
              <a:t>.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62560" y="104775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画家的成长历程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6670" y="1740535"/>
            <a:ext cx="2247900" cy="33508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16090" y="5106035"/>
            <a:ext cx="1369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sz="2400"/>
              <a:t>eal data</a:t>
            </a:r>
            <a:endParaRPr lang="en-US" altLang="zh-CN" sz="2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79255" y="2282190"/>
            <a:ext cx="1718945" cy="22936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25" y="2191385"/>
            <a:ext cx="1803400" cy="2449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265" y="1740535"/>
            <a:ext cx="2247900" cy="33508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32785" y="5111750"/>
            <a:ext cx="2847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CN" sz="2400"/>
              <a:t>ake/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CN" sz="2400"/>
              <a:t>enerated data</a:t>
            </a:r>
            <a:endParaRPr lang="en-US" altLang="zh-CN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175" y="2475865"/>
            <a:ext cx="1517650" cy="18802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2615" y="883920"/>
            <a:ext cx="33591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400"/>
              <a:t>Finally</a:t>
            </a:r>
            <a:r>
              <a:rPr lang="en-US" sz="2400"/>
              <a:t>, </a:t>
            </a: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Nash Equilibrium</a:t>
            </a:r>
            <a:r>
              <a:rPr lang="en-US" sz="2400"/>
              <a:t>.</a:t>
            </a:r>
            <a:endParaRPr 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104775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网络结构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7060" y="1621790"/>
            <a:ext cx="3081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● </a:t>
            </a:r>
            <a:r>
              <a:rPr lang="en-US" sz="2400"/>
              <a:t>Painter or Generator:</a:t>
            </a:r>
            <a:endParaRPr 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598805" y="3929380"/>
            <a:ext cx="3239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ym typeface="+mn-ea"/>
              </a:rPr>
              <a:t>● </a:t>
            </a:r>
            <a:r>
              <a:rPr lang="en-US" sz="2400"/>
              <a:t>Critic or Discriminator:</a:t>
            </a:r>
            <a:endParaRPr lang="en-US" sz="2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75740" y="4389755"/>
            <a:ext cx="1327150" cy="1771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15" y="2082165"/>
            <a:ext cx="1311275" cy="1781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8805" y="774700"/>
            <a:ext cx="16871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/>
              <a:t>Put it down.</a:t>
            </a:r>
            <a:endParaRPr 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805" y="2181225"/>
            <a:ext cx="7487920" cy="32658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01740" y="5605780"/>
            <a:ext cx="14179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生成网络 </a:t>
            </a:r>
            <a:r>
              <a:rPr lang="en-US" altLang="zh-CN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en-US" altLang="zh-CN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47810" y="2687320"/>
            <a:ext cx="14160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鉴别网络 </a:t>
            </a:r>
            <a:r>
              <a:rPr lang="en-US" altLang="zh-CN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en-US" altLang="zh-CN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93920" y="4038600"/>
            <a:ext cx="2838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en-US" altLang="zh-CN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76800" y="1426845"/>
            <a:ext cx="6765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</a:rPr>
              <a:t>生成式对抗网络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</a:rPr>
              <a:t>Generative Adversarial Network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5160" y="6365875"/>
            <a:ext cx="86175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Generative Adversarial Networks</a:t>
            </a:r>
            <a:r>
              <a:rPr lang="en-US" altLang="zh-CN"/>
              <a:t>(2014)</a:t>
            </a:r>
            <a:r>
              <a:rPr lang="zh-CN" altLang="en-US"/>
              <a:t>： https://arxiv.org/abs/1406.2661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104775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网络结构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7035" y="757555"/>
            <a:ext cx="11072495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2400"/>
              <a:t>        </a:t>
            </a:r>
            <a:r>
              <a:rPr lang="zh-CN" altLang="en-US" sz="2400"/>
              <a:t>在训练过程中，</a:t>
            </a:r>
            <a:r>
              <a:rPr lang="zh-CN" altLang="en-US" sz="2400" b="1"/>
              <a:t>生成网络G的目标就是尽量生成真实的图片去欺骗判别网络D。而D的目标就是尽量把G生成的图片和真实的图片分别开来</a:t>
            </a:r>
            <a:r>
              <a:rPr lang="zh-CN" altLang="en-US" sz="2400"/>
              <a:t>。这样，G和D构成了一个动态的“博弈过程”。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en-US" altLang="zh-CN" sz="2400"/>
              <a:t>         </a:t>
            </a:r>
            <a:endParaRPr lang="en-US" altLang="zh-CN" sz="2400"/>
          </a:p>
          <a:p>
            <a:pPr>
              <a:lnSpc>
                <a:spcPct val="120000"/>
              </a:lnSpc>
            </a:pPr>
            <a:r>
              <a:rPr lang="en-US" altLang="zh-CN" sz="2400"/>
              <a:t>        </a:t>
            </a:r>
            <a:r>
              <a:rPr lang="zh-CN" altLang="en-US" sz="2400"/>
              <a:t>博弈结果：</a:t>
            </a:r>
            <a:r>
              <a:rPr lang="zh-CN" altLang="en-US" sz="2400" b="1"/>
              <a:t>在最理想的状态下</a:t>
            </a:r>
            <a:r>
              <a:rPr lang="zh-CN" altLang="en-US" sz="2400"/>
              <a:t>，</a:t>
            </a:r>
            <a:r>
              <a:rPr lang="en-US" altLang="zh-CN" sz="2400"/>
              <a:t>G</a:t>
            </a:r>
            <a:r>
              <a:rPr lang="zh-CN" altLang="en-US" sz="2400"/>
              <a:t>可以生成以假乱真的图片</a:t>
            </a:r>
            <a:r>
              <a:rPr lang="en-US" altLang="zh-CN" sz="2400"/>
              <a:t>G(z)</a:t>
            </a:r>
            <a:r>
              <a:rPr lang="zh-CN" altLang="en-US" sz="2400"/>
              <a:t>。对于</a:t>
            </a:r>
            <a:r>
              <a:rPr lang="en-US" altLang="zh-CN" sz="2400"/>
              <a:t>D</a:t>
            </a:r>
            <a:r>
              <a:rPr lang="zh-CN" altLang="en-US" sz="2400"/>
              <a:t>来说，它难以判定</a:t>
            </a:r>
            <a:r>
              <a:rPr lang="en-US" altLang="zh-CN" sz="2400"/>
              <a:t>G</a:t>
            </a:r>
            <a:r>
              <a:rPr lang="zh-CN" altLang="en-US" sz="2400"/>
              <a:t>生成的图片究竟是不是真实的，因此</a:t>
            </a:r>
            <a:r>
              <a:rPr lang="en-US" altLang="zh-CN" sz="2400"/>
              <a:t>D(G(z))=0.5.</a:t>
            </a:r>
            <a:endParaRPr lang="en-US" altLang="zh-CN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720" y="104775"/>
            <a:ext cx="748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GAN</a:t>
            </a:r>
            <a:r>
              <a:rPr lang="zh-CN" altLang="en-US" sz="2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网络结构</a:t>
            </a:r>
            <a:endParaRPr lang="zh-CN" altLang="en-US" sz="28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2615" y="883920"/>
            <a:ext cx="18669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400"/>
              <a:t>How to train?</a:t>
            </a:r>
            <a:endParaRPr sz="2400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7550" y="1447800"/>
          <a:ext cx="7786370" cy="1052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7202170" imgH="972820" progId="Equation.KSEE3">
                  <p:embed/>
                </p:oleObj>
              </mc:Choice>
              <mc:Fallback>
                <p:oleObj name="" r:id="rId4" imgW="7202170" imgH="97282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7550" y="1447800"/>
                        <a:ext cx="7786370" cy="1052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17550" y="2633980"/>
            <a:ext cx="6642100" cy="902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zh-CN" altLang="en-US" sz="2400"/>
              <a:t>▪ Q1. Where will D converge, given fixed G</a:t>
            </a:r>
            <a:endParaRPr lang="zh-CN" altLang="en-US" sz="2400"/>
          </a:p>
          <a:p>
            <a:pPr>
              <a:lnSpc>
                <a:spcPct val="110000"/>
              </a:lnSpc>
            </a:pPr>
            <a:r>
              <a:rPr lang="zh-CN" altLang="en-US" sz="2400"/>
              <a:t>▪ Q2. Where will G converge, after optimal D</a:t>
            </a:r>
            <a:endParaRPr lang="en-US" altLang="zh-CN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000,&quot;width&quot;:4500}"/>
</p:tagLst>
</file>

<file path=ppt/tags/tag10.xml><?xml version="1.0" encoding="utf-8"?>
<p:tagLst xmlns:p="http://schemas.openxmlformats.org/presentationml/2006/main">
  <p:tag name="KSO_WM_UNIT_PLACING_PICTURE_USER_VIEWPORT" val="{&quot;height&quot;:6000,&quot;width&quot;:4500}"/>
</p:tagLst>
</file>

<file path=ppt/tags/tag2.xml><?xml version="1.0" encoding="utf-8"?>
<p:tagLst xmlns:p="http://schemas.openxmlformats.org/presentationml/2006/main">
  <p:tag name="KSO_WM_UNIT_PLACING_PICTURE_USER_VIEWPORT" val="{&quot;height&quot;:3375,&quot;width&quot;:3375}"/>
</p:tagLst>
</file>

<file path=ppt/tags/tag3.xml><?xml version="1.0" encoding="utf-8"?>
<p:tagLst xmlns:p="http://schemas.openxmlformats.org/presentationml/2006/main">
  <p:tag name="KSO_WM_UNIT_PLACING_PICTURE_USER_VIEWPORT" val="{&quot;height&quot;:6000,&quot;width&quot;:4500}"/>
</p:tagLst>
</file>

<file path=ppt/tags/tag4.xml><?xml version="1.0" encoding="utf-8"?>
<p:tagLst xmlns:p="http://schemas.openxmlformats.org/presentationml/2006/main">
  <p:tag name="KSO_WM_UNIT_PLACING_PICTURE_USER_VIEWPORT" val="{&quot;height&quot;:3375,&quot;width&quot;:3375}"/>
</p:tagLst>
</file>

<file path=ppt/tags/tag5.xml><?xml version="1.0" encoding="utf-8"?>
<p:tagLst xmlns:p="http://schemas.openxmlformats.org/presentationml/2006/main">
  <p:tag name="KSO_WM_UNIT_PLACING_PICTURE_USER_VIEWPORT" val="{&quot;height&quot;:6000,&quot;width&quot;:4500}"/>
</p:tagLst>
</file>

<file path=ppt/tags/tag6.xml><?xml version="1.0" encoding="utf-8"?>
<p:tagLst xmlns:p="http://schemas.openxmlformats.org/presentationml/2006/main">
  <p:tag name="KSO_WM_UNIT_PLACING_PICTURE_USER_VIEWPORT" val="{&quot;height&quot;:3375,&quot;width&quot;:3375}"/>
</p:tagLst>
</file>

<file path=ppt/tags/tag7.xml><?xml version="1.0" encoding="utf-8"?>
<p:tagLst xmlns:p="http://schemas.openxmlformats.org/presentationml/2006/main">
  <p:tag name="KSO_WM_UNIT_PLACING_PICTURE_USER_VIEWPORT" val="{&quot;height&quot;:6000,&quot;width&quot;:4500}"/>
</p:tagLst>
</file>

<file path=ppt/tags/tag8.xml><?xml version="1.0" encoding="utf-8"?>
<p:tagLst xmlns:p="http://schemas.openxmlformats.org/presentationml/2006/main">
  <p:tag name="KSO_WM_UNIT_PLACING_PICTURE_USER_VIEWPORT" val="{&quot;height&quot;:3375,&quot;width&quot;:3375}"/>
</p:tagLst>
</file>

<file path=ppt/tags/tag9.xml><?xml version="1.0" encoding="utf-8"?>
<p:tagLst xmlns:p="http://schemas.openxmlformats.org/presentationml/2006/main">
  <p:tag name="KSO_WM_UNIT_PLACING_PICTURE_USER_VIEWPORT" val="{&quot;height&quot;:6000,&quot;width&quot;:45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3058</Words>
  <Application>WPS 演示</Application>
  <PresentationFormat>宽屏</PresentationFormat>
  <Paragraphs>239</Paragraphs>
  <Slides>41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41</vt:i4>
      </vt:variant>
    </vt:vector>
  </HeadingPairs>
  <TitlesOfParts>
    <vt:vector size="65" baseType="lpstr">
      <vt:lpstr>Arial</vt:lpstr>
      <vt:lpstr>宋体</vt:lpstr>
      <vt:lpstr>Wingdings</vt:lpstr>
      <vt:lpstr>Calibri</vt:lpstr>
      <vt:lpstr>微软雅黑</vt:lpstr>
      <vt:lpstr>Arial Unicode MS</vt:lpstr>
      <vt:lpstr>Times New Roman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GAN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石梦韬</cp:lastModifiedBy>
  <cp:revision>276</cp:revision>
  <dcterms:created xsi:type="dcterms:W3CDTF">2021-03-08T11:50:00Z</dcterms:created>
  <dcterms:modified xsi:type="dcterms:W3CDTF">2021-03-12T06:02:12Z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